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3" r:id="rId8"/>
    <p:sldId id="332" r:id="rId9"/>
    <p:sldId id="334" r:id="rId10"/>
    <p:sldId id="298" r:id="rId11"/>
    <p:sldId id="262" r:id="rId12"/>
    <p:sldId id="263" r:id="rId13"/>
    <p:sldId id="299" r:id="rId14"/>
    <p:sldId id="302" r:id="rId15"/>
    <p:sldId id="264" r:id="rId16"/>
    <p:sldId id="266" r:id="rId17"/>
    <p:sldId id="265" r:id="rId18"/>
    <p:sldId id="276" r:id="rId19"/>
    <p:sldId id="303" r:id="rId20"/>
    <p:sldId id="293"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75" d="100"/>
          <a:sy n="75" d="100"/>
        </p:scale>
        <p:origin x="1224" y="-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6/10/2022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603177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Rui He</a:t>
            </a:r>
          </a:p>
          <a:p>
            <a:r>
              <a:rPr lang="en-US" dirty="0">
                <a:solidFill>
                  <a:schemeClr val="bg2"/>
                </a:solidFill>
                <a:latin typeface="Abadi" panose="020B0604020104020204" pitchFamily="34" charset="0"/>
                <a:ea typeface="SF Pro" pitchFamily="2" charset="0"/>
                <a:cs typeface="SF Pro" pitchFamily="2" charset="0"/>
              </a:rPr>
              <a:t>6/9/2022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80521" y="1628876"/>
            <a:ext cx="10515600" cy="447763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This research acquires the data through web scrapping from wiki. Raw data acquired from wiki was first inspected for its structure and then structuralized through transformation. The structured data was used for machine learning to predict the landing success rate based on flight number, payload mass, orbit, launch site, flights, </a:t>
            </a:r>
            <a:r>
              <a:rPr lang="en-US" sz="2200" dirty="0" err="1">
                <a:solidFill>
                  <a:schemeClr val="accent3">
                    <a:lumMod val="25000"/>
                  </a:schemeClr>
                </a:solidFill>
                <a:latin typeface="Abadi" panose="020B0604020104020204" pitchFamily="34" charset="0"/>
              </a:rPr>
              <a:t>gridfins</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resued</a:t>
            </a:r>
            <a:r>
              <a:rPr lang="en-US" sz="2200" dirty="0">
                <a:solidFill>
                  <a:schemeClr val="accent3">
                    <a:lumMod val="25000"/>
                  </a:schemeClr>
                </a:solidFill>
                <a:latin typeface="Abadi" panose="020B0604020104020204" pitchFamily="34" charset="0"/>
              </a:rPr>
              <a:t>, legs, landing pad, block, reuse count, and serial. Model used includes support vector machine, decision tree, logic regression, and KNN. The accuracy of model predictions was compared based on test set.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28876"/>
            <a:ext cx="10515600" cy="447763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Results as follow. The best accuracy towards test set achieved was 0.875 using decision tree with maximum depth of 6.</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pic>
        <p:nvPicPr>
          <p:cNvPr id="5" name="Picture 4" descr="Text&#10;&#10;Description automatically generated">
            <a:extLst>
              <a:ext uri="{FF2B5EF4-FFF2-40B4-BE49-F238E27FC236}">
                <a16:creationId xmlns:a16="http://schemas.microsoft.com/office/drawing/2014/main" id="{41B41A0C-05EE-B7FD-E199-79E2F906D653}"/>
              </a:ext>
            </a:extLst>
          </p:cNvPr>
          <p:cNvPicPr>
            <a:picLocks noChangeAspect="1"/>
          </p:cNvPicPr>
          <p:nvPr/>
        </p:nvPicPr>
        <p:blipFill>
          <a:blip r:embed="rId3"/>
          <a:stretch>
            <a:fillRect/>
          </a:stretch>
        </p:blipFill>
        <p:spPr>
          <a:xfrm>
            <a:off x="536331" y="2771036"/>
            <a:ext cx="11516734" cy="2847444"/>
          </a:xfrm>
          <a:prstGeom prst="rect">
            <a:avLst/>
          </a:prstGeom>
        </p:spPr>
      </p:pic>
    </p:spTree>
    <p:extLst>
      <p:ext uri="{BB962C8B-B14F-4D97-AF65-F5344CB8AC3E}">
        <p14:creationId xmlns:p14="http://schemas.microsoft.com/office/powerpoint/2010/main" val="18707448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333733"/>
            <a:ext cx="9955546" cy="46918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200" dirty="0">
                <a:solidFill>
                  <a:schemeClr val="accent3">
                    <a:lumMod val="25000"/>
                  </a:schemeClr>
                </a:solidFill>
                <a:latin typeface="Abadi" panose="020B0604020104020204" pitchFamily="34" charset="0"/>
              </a:rPr>
              <a:t>	Sending things to space is expensive, and reusable rockets is a way to reduce cost. Space X is launching reusable rockets and wants to predict the success rate based on data they acquired. Considered the complex relation between features in the data, machine learning is used to perform these experiments.</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6</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333733"/>
            <a:ext cx="9955546" cy="46918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Problems you want to find answers</a:t>
            </a:r>
          </a:p>
          <a:p>
            <a:pPr marL="0" indent="0">
              <a:spcBef>
                <a:spcPts val="1400"/>
              </a:spcBef>
              <a:buNone/>
            </a:pPr>
            <a:r>
              <a:rPr lang="en-US" sz="2200" dirty="0">
                <a:solidFill>
                  <a:schemeClr val="accent3">
                    <a:lumMod val="25000"/>
                  </a:schemeClr>
                </a:solidFill>
                <a:latin typeface="Abadi" panose="020B0604020104020204" pitchFamily="34" charset="0"/>
              </a:rPr>
              <a:t>	Ultimate goal is to predict if the reusable rocket can land successfully after delivering the payload to the orbit</a:t>
            </a:r>
            <a:r>
              <a:rPr lang="en-US" sz="2200">
                <a:solidFill>
                  <a:schemeClr val="accent3">
                    <a:lumMod val="25000"/>
                  </a:schemeClr>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94239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7</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acquired from Wiki using </a:t>
            </a:r>
            <a:r>
              <a:rPr lang="en-US" sz="7600" dirty="0" err="1">
                <a:solidFill>
                  <a:schemeClr val="bg2">
                    <a:lumMod val="50000"/>
                  </a:schemeClr>
                </a:solidFill>
                <a:latin typeface="Abadi"/>
              </a:rPr>
              <a:t>webscrapping</a:t>
            </a:r>
            <a:r>
              <a:rPr lang="en-US" sz="7600" dirty="0">
                <a:solidFill>
                  <a:schemeClr val="bg2">
                    <a:lumMod val="50000"/>
                  </a:schemeClr>
                </a:solidFill>
                <a:latin typeface="Abadi"/>
              </a:rPr>
              <a:t> through request method and structured with </a:t>
            </a:r>
            <a:r>
              <a:rPr lang="en-US" sz="7600" dirty="0" err="1">
                <a:solidFill>
                  <a:schemeClr val="bg2">
                    <a:lumMod val="50000"/>
                  </a:schemeClr>
                </a:solidFill>
                <a:latin typeface="Abadi"/>
              </a:rPr>
              <a:t>beautifulsoup</a:t>
            </a:r>
            <a:r>
              <a:rPr lang="en-US" sz="7600" dirty="0">
                <a:solidFill>
                  <a:schemeClr val="bg2">
                    <a:lumMod val="50000"/>
                  </a:schemeClr>
                </a:solidFill>
                <a:latin typeface="Abadi"/>
              </a:rPr>
              <a:t>.</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Empty data was replaced with mean, and data was converted to structured dataset</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First standardize features, then use grid search with CV=10 to find best parameters using logic regression, support vector machine, decision tree, and KNN methods.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set was acquired from the Wiki using web scrapping. </a:t>
            </a:r>
          </a:p>
          <a:p>
            <a:pPr>
              <a:lnSpc>
                <a:spcPct val="100000"/>
              </a:lnSpc>
              <a:spcBef>
                <a:spcPts val="1400"/>
              </a:spcBef>
            </a:pPr>
            <a:r>
              <a:rPr lang="en-US" sz="2200" dirty="0">
                <a:solidFill>
                  <a:schemeClr val="accent3">
                    <a:lumMod val="25000"/>
                  </a:schemeClr>
                </a:solidFill>
                <a:latin typeface="Abadi" panose="020B0604020104020204" pitchFamily="34" charset="0"/>
              </a:rPr>
              <a:t>First request using </a:t>
            </a:r>
            <a:r>
              <a:rPr lang="en-US" sz="2200" dirty="0" err="1">
                <a:solidFill>
                  <a:schemeClr val="accent3">
                    <a:lumMod val="25000"/>
                  </a:schemeClr>
                </a:solidFill>
                <a:latin typeface="Abadi" panose="020B0604020104020204" pitchFamily="34" charset="0"/>
              </a:rPr>
              <a:t>response.json</a:t>
            </a:r>
            <a:r>
              <a:rPr lang="en-US" sz="2200" dirty="0">
                <a:solidFill>
                  <a:schemeClr val="accent3">
                    <a:lumMod val="25000"/>
                  </a:schemeClr>
                </a:solidFill>
                <a:latin typeface="Abadi" panose="020B0604020104020204" pitchFamily="34" charset="0"/>
              </a:rPr>
              <a:t> to acquire data from 'https://cf-courses-data.s3.us.cloud-object-storage.appdomain.cloud/IBM-DS0321EN-SkillsNetwork/datasets/</a:t>
            </a:r>
            <a:r>
              <a:rPr lang="en-US" sz="2200" dirty="0" err="1">
                <a:solidFill>
                  <a:schemeClr val="accent3">
                    <a:lumMod val="25000"/>
                  </a:schemeClr>
                </a:solidFill>
                <a:latin typeface="Abadi" panose="020B0604020104020204" pitchFamily="34" charset="0"/>
              </a:rPr>
              <a:t>API_call_spacex_api.json</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Then format the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to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using </a:t>
            </a:r>
            <a:r>
              <a:rPr lang="en-US" sz="2200" dirty="0" err="1">
                <a:solidFill>
                  <a:schemeClr val="accent3">
                    <a:lumMod val="25000"/>
                  </a:schemeClr>
                </a:solidFill>
                <a:latin typeface="Abadi" panose="020B0604020104020204" pitchFamily="34" charset="0"/>
              </a:rPr>
              <a:t>pd.json_normalize</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Data was then selected based on keywords: 'rocket', 'payloads', 'launchpad', 'cores', '</a:t>
            </a:r>
            <a:r>
              <a:rPr lang="en-US" sz="2200" dirty="0" err="1">
                <a:solidFill>
                  <a:schemeClr val="accent3">
                    <a:lumMod val="25000"/>
                  </a:schemeClr>
                </a:solidFill>
                <a:latin typeface="Abadi" panose="020B0604020104020204" pitchFamily="34" charset="0"/>
              </a:rPr>
              <a:t>flight_number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date_utc</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The dataset was selected for launches with one core, one payload, and map the cores and payloads to features.</a:t>
            </a:r>
          </a:p>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en-US" sz="2200" dirty="0" err="1">
                <a:solidFill>
                  <a:schemeClr val="accent3">
                    <a:lumMod val="25000"/>
                  </a:schemeClr>
                </a:solidFill>
                <a:latin typeface="Abadi" panose="020B0604020104020204" pitchFamily="34" charset="0"/>
              </a:rPr>
              <a:t>data_utc</a:t>
            </a:r>
            <a:r>
              <a:rPr lang="en-US" sz="2200" dirty="0">
                <a:solidFill>
                  <a:schemeClr val="accent3">
                    <a:lumMod val="25000"/>
                  </a:schemeClr>
                </a:solidFill>
                <a:latin typeface="Abadi" panose="020B0604020104020204" pitchFamily="34" charset="0"/>
              </a:rPr>
              <a:t> was converted into </a:t>
            </a:r>
            <a:r>
              <a:rPr lang="en-US" sz="2200" dirty="0" err="1">
                <a:solidFill>
                  <a:schemeClr val="accent3">
                    <a:lumMod val="25000"/>
                  </a:schemeClr>
                </a:solidFill>
                <a:latin typeface="Abadi" panose="020B0604020104020204" pitchFamily="34" charset="0"/>
              </a:rPr>
              <a:t>dateime</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654</TotalTime>
  <Words>1689</Words>
  <Application>Microsoft Office PowerPoint</Application>
  <PresentationFormat>Widescreen</PresentationFormat>
  <Paragraphs>247</Paragraphs>
  <Slides>49</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IBM Plex Mono Text</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Rui He</cp:lastModifiedBy>
  <cp:revision>223</cp:revision>
  <dcterms:created xsi:type="dcterms:W3CDTF">2021-04-29T18:58:34Z</dcterms:created>
  <dcterms:modified xsi:type="dcterms:W3CDTF">2022-06-11T02:09:18Z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